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Fira Sans Extra Condensed Medium"/>
      <p:regular r:id="rId17"/>
      <p:bold r:id="rId18"/>
      <p:italic r:id="rId19"/>
      <p:boldItalic r:id="rId20"/>
    </p:embeddedFont>
    <p:embeddedFont>
      <p:font typeface="Roboto Condensed"/>
      <p:regular r:id="rId21"/>
      <p:bold r:id="rId22"/>
      <p:italic r:id="rId23"/>
      <p:boldItalic r:id="rId24"/>
    </p:embeddedFont>
    <p:embeddedFont>
      <p:font typeface="Roboto Condensed Light"/>
      <p:regular r:id="rId25"/>
      <p:bold r:id="rId26"/>
      <p:italic r:id="rId27"/>
      <p:boldItalic r:id="rId28"/>
    </p:embeddedFont>
    <p:embeddedFont>
      <p:font typeface="Exo 2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3" roundtripDataSignature="AMtx7mgv7bXS5p0M7PbWb8RDzO3gzIxT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boldItalic.fntdata"/><Relationship Id="rId22" Type="http://schemas.openxmlformats.org/officeDocument/2006/relationships/font" Target="fonts/RobotoCondensed-bold.fntdata"/><Relationship Id="rId21" Type="http://schemas.openxmlformats.org/officeDocument/2006/relationships/font" Target="fonts/RobotoCondensed-regular.fntdata"/><Relationship Id="rId24" Type="http://schemas.openxmlformats.org/officeDocument/2006/relationships/font" Target="fonts/RobotoCondensed-boldItalic.fntdata"/><Relationship Id="rId23" Type="http://schemas.openxmlformats.org/officeDocument/2006/relationships/font" Target="fonts/RobotoCondensed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CondensedLight-bold.fntdata"/><Relationship Id="rId25" Type="http://schemas.openxmlformats.org/officeDocument/2006/relationships/font" Target="fonts/RobotoCondensedLight-regular.fntdata"/><Relationship Id="rId28" Type="http://schemas.openxmlformats.org/officeDocument/2006/relationships/font" Target="fonts/RobotoCondensedLight-boldItalic.fntdata"/><Relationship Id="rId27" Type="http://schemas.openxmlformats.org/officeDocument/2006/relationships/font" Target="fonts/RobotoCondensed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Exo2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Exo2-italic.fntdata"/><Relationship Id="rId30" Type="http://schemas.openxmlformats.org/officeDocument/2006/relationships/font" Target="fonts/Exo2-bold.fntdata"/><Relationship Id="rId11" Type="http://schemas.openxmlformats.org/officeDocument/2006/relationships/slide" Target="slides/slide7.xml"/><Relationship Id="rId33" Type="http://customschemas.google.com/relationships/presentationmetadata" Target="metadata"/><Relationship Id="rId10" Type="http://schemas.openxmlformats.org/officeDocument/2006/relationships/slide" Target="slides/slide6.xml"/><Relationship Id="rId32" Type="http://schemas.openxmlformats.org/officeDocument/2006/relationships/font" Target="fonts/Exo2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FiraSansExtraCondensedMedium-regular.fntdata"/><Relationship Id="rId16" Type="http://schemas.openxmlformats.org/officeDocument/2006/relationships/slide" Target="slides/slide12.xml"/><Relationship Id="rId19" Type="http://schemas.openxmlformats.org/officeDocument/2006/relationships/font" Target="fonts/FiraSansExtraCondensedMedium-italic.fntdata"/><Relationship Id="rId18" Type="http://schemas.openxmlformats.org/officeDocument/2006/relationships/font" Target="fonts/FiraSansExtraCondensedMedium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jpg>
</file>

<file path=ppt/media/image39.jpg>
</file>

<file path=ppt/media/image4.png>
</file>

<file path=ppt/media/image40.png>
</file>

<file path=ppt/media/image41.jpg>
</file>

<file path=ppt/media/image42.png>
</file>

<file path=ppt/media/image43.jpg>
</file>

<file path=ppt/media/image44.png>
</file>

<file path=ppt/media/image45.jpg>
</file>

<file path=ppt/media/image46.png>
</file>

<file path=ppt/media/image47.jpg>
</file>

<file path=ppt/media/image48.png>
</file>

<file path=ppt/media/image49.png>
</file>

<file path=ppt/media/image5.png>
</file>

<file path=ppt/media/image50.jpg>
</file>

<file path=ppt/media/image51.jpg>
</file>

<file path=ppt/media/image52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0e45d215e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10e45d215e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0e45d215e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10e45d215e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e45d215e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10e45d215e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0e45d215e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10e45d215e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0e45d215e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10e45d215e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2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1" name="Google Shape;11;p12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1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" name="Google Shape;37;p21"/>
          <p:cNvSpPr txBox="1"/>
          <p:nvPr>
            <p:ph idx="1" type="subTitle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2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2" name="Google Shape;42;p23"/>
          <p:cNvSpPr txBox="1"/>
          <p:nvPr>
            <p:ph idx="1" type="subTitle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3" name="Google Shape;43;p23"/>
          <p:cNvSpPr txBox="1"/>
          <p:nvPr>
            <p:ph idx="2" type="ctrTitle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/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6" name="Google Shape;46;p24"/>
          <p:cNvSpPr txBox="1"/>
          <p:nvPr>
            <p:ph idx="1" type="subTitle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5"/>
          <p:cNvSpPr txBox="1"/>
          <p:nvPr>
            <p:ph hasCustomPrompt="1" type="title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25"/>
          <p:cNvSpPr txBox="1"/>
          <p:nvPr>
            <p:ph idx="1" type="body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6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" name="Google Shape;52;p26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3" name="Google Shape;53;p26"/>
          <p:cNvSpPr txBox="1"/>
          <p:nvPr>
            <p:ph idx="1" type="subTitle"/>
          </p:nvPr>
        </p:nvSpPr>
        <p:spPr>
          <a:xfrm>
            <a:off x="690446" y="580278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4" name="Google Shape;54;p26"/>
          <p:cNvSpPr txBox="1"/>
          <p:nvPr>
            <p:ph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5" name="Google Shape;55;p26"/>
          <p:cNvSpPr txBox="1"/>
          <p:nvPr>
            <p:ph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6" name="Google Shape;56;p26"/>
          <p:cNvSpPr txBox="1"/>
          <p:nvPr>
            <p:ph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7" name="Google Shape;57;p26"/>
          <p:cNvSpPr txBox="1"/>
          <p:nvPr>
            <p:ph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8" name="Google Shape;58;p26"/>
          <p:cNvSpPr txBox="1"/>
          <p:nvPr>
            <p:ph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9" name="Google Shape;59;p26"/>
          <p:cNvSpPr txBox="1"/>
          <p:nvPr>
            <p:ph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60" name="Google Shape;60;p26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" name="Google Shape;61;p26"/>
          <p:cNvSpPr txBox="1"/>
          <p:nvPr>
            <p:ph idx="13" type="subTitle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6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3" name="Google Shape;63;p26"/>
          <p:cNvSpPr txBox="1"/>
          <p:nvPr>
            <p:ph idx="15" type="subTitle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4" name="Google Shape;64;p26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5" name="Google Shape;65;p26"/>
          <p:cNvSpPr txBox="1"/>
          <p:nvPr>
            <p:ph idx="17" type="subTitle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6" name="Google Shape;66;p26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7" name="Google Shape;67;p26"/>
          <p:cNvSpPr txBox="1"/>
          <p:nvPr>
            <p:ph idx="19" type="subTitle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26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9" name="Google Shape;69;p26"/>
          <p:cNvSpPr txBox="1"/>
          <p:nvPr>
            <p:ph idx="21" type="subTitle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7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27"/>
          <p:cNvSpPr txBox="1"/>
          <p:nvPr>
            <p:ph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3" name="Google Shape;73;p27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6" name="Google Shape;76;p28"/>
          <p:cNvSpPr txBox="1"/>
          <p:nvPr>
            <p:ph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7" name="Google Shape;77;p28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29"/>
          <p:cNvSpPr txBox="1"/>
          <p:nvPr>
            <p:ph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81" name="Google Shape;81;p29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0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" name="Google Shape;84;p30"/>
          <p:cNvSpPr txBox="1"/>
          <p:nvPr>
            <p:ph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85" name="Google Shape;85;p30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1"/>
          <p:cNvSpPr txBox="1"/>
          <p:nvPr>
            <p:ph idx="1" type="body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p31"/>
          <p:cNvSpPr txBox="1"/>
          <p:nvPr>
            <p:ph idx="2" type="body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9" name="Google Shape;89;p31"/>
          <p:cNvSpPr txBox="1"/>
          <p:nvPr>
            <p:ph idx="3" type="subTitle"/>
          </p:nvPr>
        </p:nvSpPr>
        <p:spPr>
          <a:xfrm>
            <a:off x="723900" y="952500"/>
            <a:ext cx="7699200" cy="3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90" name="Google Shape;90;p3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2"/>
          <p:cNvSpPr txBox="1"/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32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4" name="Google Shape;94;p32"/>
          <p:cNvSpPr txBox="1"/>
          <p:nvPr>
            <p:ph idx="2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5" name="Google Shape;95;p32"/>
          <p:cNvSpPr txBox="1"/>
          <p:nvPr>
            <p:ph idx="3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6" name="Google Shape;96;p32"/>
          <p:cNvSpPr txBox="1"/>
          <p:nvPr>
            <p:ph idx="4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7" name="Google Shape;97;p32"/>
          <p:cNvSpPr txBox="1"/>
          <p:nvPr>
            <p:ph idx="5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8" name="Google Shape;98;p32"/>
          <p:cNvSpPr txBox="1"/>
          <p:nvPr>
            <p:ph idx="6"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" name="Google Shape;101;p33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" name="Google Shape;102;p33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33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" name="Google Shape;104;p33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5" name="Google Shape;105;p33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6" name="Google Shape;106;p33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7" name="Google Shape;107;p33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8" name="Google Shape;108;p33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34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2" name="Google Shape;112;p34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3" name="Google Shape;113;p34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4" name="Google Shape;114;p34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5" name="Google Shape;115;p34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6" name="Google Shape;116;p34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7" name="Google Shape;117;p34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8" name="Google Shape;118;p34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9" name="Google Shape;119;p34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0" name="Google Shape;120;p34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21" name="Google Shape;121;p34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2" name="Google Shape;122;p34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" name="Google Shape;129;p37"/>
          <p:cNvSpPr txBox="1"/>
          <p:nvPr>
            <p:ph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30" name="Google Shape;130;p37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1" name="Google Shape;131;p37"/>
          <p:cNvSpPr txBox="1"/>
          <p:nvPr>
            <p:ph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32" name="Google Shape;132;p37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3" name="Google Shape;133;p37"/>
          <p:cNvSpPr txBox="1"/>
          <p:nvPr>
            <p:ph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34" name="Google Shape;134;p37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8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38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3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i="0" lang="en" sz="1000" u="none" cap="none" strike="noStrike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i="0" lang="en" sz="1000" u="none" cap="none" strike="noStrike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i="0" lang="en" sz="1000" u="none" cap="none" strike="noStrike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0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b="0" i="0" sz="1000" u="none" cap="none" strike="noStrike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i="0" sz="900" u="none" cap="none" strike="noStrike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17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0" name="Google Shape;20;p17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idx="1" type="body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3" name="Google Shape;23;p1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8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" name="Google Shape;26;p18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" name="Google Shape;29;p19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" name="Google Shape;30;p19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1" name="Google Shape;31;p19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" name="Google Shape;32;p19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b="1" i="0" sz="2800" u="none" cap="none" strike="noStrik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0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0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0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0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0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0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0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0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b="0" i="0" sz="12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b="0" i="0" sz="12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b="0" i="0" sz="12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b="0" i="0" sz="12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b="0" i="0" sz="12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b="0" i="0" sz="12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b="0" i="0" sz="12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b="0" i="0" sz="12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b="0" i="0" sz="1200" u="none" cap="none" strike="noStrik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png"/><Relationship Id="rId4" Type="http://schemas.openxmlformats.org/officeDocument/2006/relationships/hyperlink" Target="mailto:alessandro.avi@studenti.unitn.i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9.png"/><Relationship Id="rId4" Type="http://schemas.openxmlformats.org/officeDocument/2006/relationships/hyperlink" Target="mailto:alessandro.avi@studenti.unitn.i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37.jpg"/><Relationship Id="rId9" Type="http://schemas.openxmlformats.org/officeDocument/2006/relationships/image" Target="../media/image40.png"/><Relationship Id="rId5" Type="http://schemas.openxmlformats.org/officeDocument/2006/relationships/image" Target="../media/image39.jpg"/><Relationship Id="rId6" Type="http://schemas.openxmlformats.org/officeDocument/2006/relationships/image" Target="../media/image26.jpg"/><Relationship Id="rId7" Type="http://schemas.openxmlformats.org/officeDocument/2006/relationships/image" Target="../media/image28.png"/><Relationship Id="rId8" Type="http://schemas.openxmlformats.org/officeDocument/2006/relationships/image" Target="../media/image4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7" Type="http://schemas.openxmlformats.org/officeDocument/2006/relationships/image" Target="../media/image29.png"/><Relationship Id="rId8" Type="http://schemas.openxmlformats.org/officeDocument/2006/relationships/image" Target="../media/image4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3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34.png"/><Relationship Id="rId5" Type="http://schemas.openxmlformats.org/officeDocument/2006/relationships/image" Target="../media/image4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38.jpg"/><Relationship Id="rId5" Type="http://schemas.openxmlformats.org/officeDocument/2006/relationships/image" Target="../media/image41.jpg"/><Relationship Id="rId6" Type="http://schemas.openxmlformats.org/officeDocument/2006/relationships/image" Target="../media/image51.jpg"/><Relationship Id="rId7" Type="http://schemas.openxmlformats.org/officeDocument/2006/relationships/image" Target="../media/image43.jpg"/><Relationship Id="rId8" Type="http://schemas.openxmlformats.org/officeDocument/2006/relationships/image" Target="../media/image5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47.jpg"/><Relationship Id="rId5" Type="http://schemas.openxmlformats.org/officeDocument/2006/relationships/image" Target="../media/image52.jpg"/><Relationship Id="rId6" Type="http://schemas.openxmlformats.org/officeDocument/2006/relationships/image" Target="../media/image4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 txBox="1"/>
          <p:nvPr>
            <p:ph type="ctrTitle"/>
          </p:nvPr>
        </p:nvSpPr>
        <p:spPr>
          <a:xfrm flipH="1">
            <a:off x="424750" y="801300"/>
            <a:ext cx="4468500" cy="35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>
                <a:solidFill>
                  <a:schemeClr val="dk2"/>
                </a:solidFill>
              </a:rPr>
              <a:t>Custom machine learning node for mask detection on Node-RED</a:t>
            </a:r>
            <a:endParaRPr/>
          </a:p>
        </p:txBody>
      </p:sp>
      <p:cxnSp>
        <p:nvCxnSpPr>
          <p:cNvPr id="144" name="Google Shape;144;p1"/>
          <p:cNvCxnSpPr/>
          <p:nvPr/>
        </p:nvCxnSpPr>
        <p:spPr>
          <a:xfrm>
            <a:off x="0" y="3855125"/>
            <a:ext cx="452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5" name="Google Shape;145;p1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0" y="47225"/>
            <a:ext cx="1835375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"/>
          <p:cNvSpPr txBox="1"/>
          <p:nvPr>
            <p:ph idx="1" type="subTitle"/>
          </p:nvPr>
        </p:nvSpPr>
        <p:spPr>
          <a:xfrm>
            <a:off x="424506" y="4150385"/>
            <a:ext cx="435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solidFill>
                  <a:srgbClr val="0C2E3A"/>
                </a:solidFill>
              </a:rPr>
              <a:t>Avi Alessandro</a:t>
            </a:r>
            <a:endParaRPr sz="1600">
              <a:solidFill>
                <a:srgbClr val="0C2E3A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alessandro.avi@studenti.unitn.it</a:t>
            </a:r>
            <a:endParaRPr sz="1600">
              <a:solidFill>
                <a:srgbClr val="0C2E3A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solidFill>
                  <a:srgbClr val="0C2E3A"/>
                </a:solidFill>
              </a:rPr>
              <a:t>MAT: 214579</a:t>
            </a:r>
            <a:endParaRPr sz="1600">
              <a:solidFill>
                <a:srgbClr val="0C2E3A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10e45d215ed_0_22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10e45d215ed_0_22"/>
          <p:cNvSpPr txBox="1"/>
          <p:nvPr>
            <p:ph type="ctrTitle"/>
          </p:nvPr>
        </p:nvSpPr>
        <p:spPr>
          <a:xfrm>
            <a:off x="470550" y="352850"/>
            <a:ext cx="4972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700">
                <a:solidFill>
                  <a:schemeClr val="dk2"/>
                </a:solidFill>
              </a:rPr>
              <a:t>Conclusions</a:t>
            </a:r>
            <a:endParaRPr sz="2700">
              <a:solidFill>
                <a:schemeClr val="dk2"/>
              </a:solidFill>
            </a:endParaRPr>
          </a:p>
        </p:txBody>
      </p:sp>
      <p:cxnSp>
        <p:nvCxnSpPr>
          <p:cNvPr id="280" name="Google Shape;280;g10e45d215ed_0_22"/>
          <p:cNvCxnSpPr/>
          <p:nvPr/>
        </p:nvCxnSpPr>
        <p:spPr>
          <a:xfrm>
            <a:off x="0" y="10847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1" name="Google Shape;281;g10e45d215ed_0_22"/>
          <p:cNvSpPr txBox="1"/>
          <p:nvPr/>
        </p:nvSpPr>
        <p:spPr>
          <a:xfrm>
            <a:off x="589650" y="1324506"/>
            <a:ext cx="7964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 Light"/>
              <a:buChar char="●"/>
            </a:pPr>
            <a:r>
              <a:rPr b="0" i="0" lang="en" sz="20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Creation of custom node for prediction on Node-RED is successful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 Light"/>
              <a:buChar char="●"/>
            </a:pPr>
            <a:r>
              <a:rPr lang="en" sz="20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It’s possible to load different classifications model just using a link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82" name="Google Shape;282;g10e45d215ed_0_22"/>
          <p:cNvSpPr txBox="1"/>
          <p:nvPr>
            <p:ph type="ctrTitle"/>
          </p:nvPr>
        </p:nvSpPr>
        <p:spPr>
          <a:xfrm>
            <a:off x="470550" y="2715050"/>
            <a:ext cx="4972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700">
                <a:solidFill>
                  <a:schemeClr val="dk2"/>
                </a:solidFill>
              </a:rPr>
              <a:t>Future work</a:t>
            </a:r>
            <a:endParaRPr sz="2700">
              <a:solidFill>
                <a:schemeClr val="dk2"/>
              </a:solidFill>
            </a:endParaRPr>
          </a:p>
        </p:txBody>
      </p:sp>
      <p:cxnSp>
        <p:nvCxnSpPr>
          <p:cNvPr id="283" name="Google Shape;283;g10e45d215ed_0_22"/>
          <p:cNvCxnSpPr/>
          <p:nvPr/>
        </p:nvCxnSpPr>
        <p:spPr>
          <a:xfrm>
            <a:off x="0" y="34469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4" name="Google Shape;284;g10e45d215ed_0_22"/>
          <p:cNvSpPr txBox="1"/>
          <p:nvPr/>
        </p:nvSpPr>
        <p:spPr>
          <a:xfrm>
            <a:off x="589650" y="3686706"/>
            <a:ext cx="7964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 Light"/>
              <a:buChar char="●"/>
            </a:pPr>
            <a:r>
              <a:rPr b="0" i="0" lang="en" sz="20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Apply the same system on a raspberry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 Light"/>
              <a:buChar char="●"/>
            </a:pPr>
            <a:r>
              <a:rPr b="0" i="0" lang="en" sz="20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Apply different types of ML model on other data</a:t>
            </a:r>
            <a:endParaRPr b="0" i="0" sz="20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9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9"/>
          <p:cNvSpPr txBox="1"/>
          <p:nvPr>
            <p:ph idx="1" type="subTitle"/>
          </p:nvPr>
        </p:nvSpPr>
        <p:spPr>
          <a:xfrm>
            <a:off x="3802475" y="3555400"/>
            <a:ext cx="39792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900"/>
              <a:t>FOR YOUR ATTENTION</a:t>
            </a:r>
            <a:endParaRPr sz="2900"/>
          </a:p>
        </p:txBody>
      </p:sp>
      <p:sp>
        <p:nvSpPr>
          <p:cNvPr id="291" name="Google Shape;291;p9"/>
          <p:cNvSpPr txBox="1"/>
          <p:nvPr>
            <p:ph idx="4294967295" type="ctrTitle"/>
          </p:nvPr>
        </p:nvSpPr>
        <p:spPr>
          <a:xfrm>
            <a:off x="3469900" y="2836850"/>
            <a:ext cx="43119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</a:pPr>
            <a:r>
              <a:rPr b="1" i="0" lang="en" sz="4800" u="none" cap="none" strike="noStrik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THANK YOU</a:t>
            </a:r>
            <a:endParaRPr b="1" i="0" sz="4800" u="none" cap="none" strike="noStrike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292" name="Google Shape;292;p9"/>
          <p:cNvCxnSpPr/>
          <p:nvPr/>
        </p:nvCxnSpPr>
        <p:spPr>
          <a:xfrm>
            <a:off x="4503875" y="4586200"/>
            <a:ext cx="46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0e45d215ed_0_29"/>
          <p:cNvSpPr txBox="1"/>
          <p:nvPr>
            <p:ph type="ctrTitle"/>
          </p:nvPr>
        </p:nvSpPr>
        <p:spPr>
          <a:xfrm flipH="1">
            <a:off x="424750" y="801300"/>
            <a:ext cx="4468500" cy="35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>
                <a:solidFill>
                  <a:schemeClr val="dk2"/>
                </a:solidFill>
              </a:rPr>
              <a:t>Custom machine learning node for mask detection on Node-RED</a:t>
            </a:r>
            <a:endParaRPr/>
          </a:p>
        </p:txBody>
      </p:sp>
      <p:cxnSp>
        <p:nvCxnSpPr>
          <p:cNvPr id="298" name="Google Shape;298;g10e45d215ed_0_29"/>
          <p:cNvCxnSpPr/>
          <p:nvPr/>
        </p:nvCxnSpPr>
        <p:spPr>
          <a:xfrm>
            <a:off x="0" y="3855125"/>
            <a:ext cx="452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99" name="Google Shape;299;g10e45d215ed_0_29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0" y="47225"/>
            <a:ext cx="1835375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10e45d215ed_0_29"/>
          <p:cNvSpPr txBox="1"/>
          <p:nvPr>
            <p:ph idx="1" type="subTitle"/>
          </p:nvPr>
        </p:nvSpPr>
        <p:spPr>
          <a:xfrm>
            <a:off x="424506" y="4150385"/>
            <a:ext cx="435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solidFill>
                  <a:srgbClr val="0C2E3A"/>
                </a:solidFill>
              </a:rPr>
              <a:t>Avi Alessandro</a:t>
            </a:r>
            <a:endParaRPr sz="1600">
              <a:solidFill>
                <a:srgbClr val="0C2E3A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alessandro.avi@studenti.unitn.it</a:t>
            </a:r>
            <a:endParaRPr sz="1600">
              <a:solidFill>
                <a:srgbClr val="0C2E3A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solidFill>
                  <a:srgbClr val="0C2E3A"/>
                </a:solidFill>
              </a:rPr>
              <a:t>MAT: 214579</a:t>
            </a:r>
            <a:endParaRPr sz="1600">
              <a:solidFill>
                <a:srgbClr val="0C2E3A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3"/>
          <p:cNvCxnSpPr/>
          <p:nvPr/>
        </p:nvCxnSpPr>
        <p:spPr>
          <a:xfrm>
            <a:off x="0" y="10847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2" name="Google Shape;152;p3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"/>
          <p:cNvSpPr txBox="1"/>
          <p:nvPr>
            <p:ph type="ctrTitle"/>
          </p:nvPr>
        </p:nvSpPr>
        <p:spPr>
          <a:xfrm>
            <a:off x="565051" y="342675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700">
                <a:solidFill>
                  <a:schemeClr val="dk2"/>
                </a:solidFill>
              </a:rPr>
              <a:t>Goals of the project</a:t>
            </a:r>
            <a:endParaRPr sz="2700">
              <a:solidFill>
                <a:schemeClr val="dk2"/>
              </a:solidFill>
            </a:endParaRPr>
          </a:p>
        </p:txBody>
      </p:sp>
      <p:sp>
        <p:nvSpPr>
          <p:cNvPr id="154" name="Google Shape;154;p3"/>
          <p:cNvSpPr txBox="1"/>
          <p:nvPr/>
        </p:nvSpPr>
        <p:spPr>
          <a:xfrm>
            <a:off x="626150" y="1710425"/>
            <a:ext cx="65196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AutoNum type="arabicPeriod"/>
            </a:pPr>
            <a:r>
              <a:rPr b="0" i="0" lang="en" sz="23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Create a </a:t>
            </a:r>
            <a:r>
              <a:rPr b="1" i="0" lang="en" sz="23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simple </a:t>
            </a:r>
            <a:r>
              <a:rPr b="0" i="0" lang="en" sz="23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 use node for </a:t>
            </a:r>
            <a:r>
              <a:rPr b="1" i="0" lang="en" sz="23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Node-RED</a:t>
            </a:r>
            <a:r>
              <a:rPr b="0" i="0" lang="en" sz="23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endParaRPr b="0" i="0" sz="23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74650" lvl="0" marL="45720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AutoNum type="arabicPeriod"/>
            </a:pPr>
            <a:r>
              <a:rPr b="0" i="0" lang="en" sz="23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 </a:t>
            </a:r>
            <a:r>
              <a:rPr b="1" i="0" lang="en" sz="23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image classification</a:t>
            </a:r>
            <a:r>
              <a:rPr b="0" i="0" lang="en" sz="23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in the node </a:t>
            </a:r>
            <a:endParaRPr b="0" i="0" sz="23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74650" lvl="0" marL="45720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AutoNum type="arabicPeriod"/>
            </a:pPr>
            <a:r>
              <a:rPr b="0" i="0" lang="en" sz="23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The prediction is used as a </a:t>
            </a:r>
            <a:r>
              <a:rPr b="1" i="0" lang="en" sz="23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mask detector </a:t>
            </a:r>
            <a:endParaRPr b="1" i="0" sz="23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4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4"/>
          <p:cNvSpPr txBox="1"/>
          <p:nvPr>
            <p:ph type="ctrTitle"/>
          </p:nvPr>
        </p:nvSpPr>
        <p:spPr>
          <a:xfrm>
            <a:off x="565051" y="332475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800">
                <a:solidFill>
                  <a:schemeClr val="dk2"/>
                </a:solidFill>
              </a:rPr>
              <a:t>Related work</a:t>
            </a:r>
            <a:endParaRPr sz="2800">
              <a:solidFill>
                <a:schemeClr val="dk2"/>
              </a:solidFill>
            </a:endParaRPr>
          </a:p>
        </p:txBody>
      </p:sp>
      <p:cxnSp>
        <p:nvCxnSpPr>
          <p:cNvPr id="161" name="Google Shape;161;p4"/>
          <p:cNvCxnSpPr/>
          <p:nvPr/>
        </p:nvCxnSpPr>
        <p:spPr>
          <a:xfrm>
            <a:off x="0" y="10847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" name="Google Shape;162;p4"/>
          <p:cNvSpPr txBox="1"/>
          <p:nvPr/>
        </p:nvSpPr>
        <p:spPr>
          <a:xfrm>
            <a:off x="420850" y="1278675"/>
            <a:ext cx="6612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The idea is based on the project created by 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IBM</a:t>
            </a:r>
            <a:endParaRPr b="1" i="0" sz="24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63" name="Google Shape;163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45216" y="3249525"/>
            <a:ext cx="3611086" cy="174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32351" y="1476325"/>
            <a:ext cx="1835374" cy="1582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32350" y="3249534"/>
            <a:ext cx="1835375" cy="1590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12076" y="2068525"/>
            <a:ext cx="409050" cy="39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212076" y="3847636"/>
            <a:ext cx="409051" cy="39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700275" y="3840044"/>
            <a:ext cx="409050" cy="40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4"/>
          <p:cNvSpPr txBox="1"/>
          <p:nvPr/>
        </p:nvSpPr>
        <p:spPr>
          <a:xfrm>
            <a:off x="420850" y="1725475"/>
            <a:ext cx="48675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Deployed on 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raspberry</a:t>
            </a:r>
            <a:endParaRPr b="1" i="0" sz="19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Object detection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(hard hat)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Alarm if not detected</a:t>
            </a:r>
            <a:endParaRPr b="0" i="0" sz="24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5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" name="Google Shape;175;p5"/>
          <p:cNvCxnSpPr/>
          <p:nvPr/>
        </p:nvCxnSpPr>
        <p:spPr>
          <a:xfrm>
            <a:off x="0" y="10847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5"/>
          <p:cNvSpPr txBox="1"/>
          <p:nvPr>
            <p:ph idx="4294967295" type="ctrTitle"/>
          </p:nvPr>
        </p:nvSpPr>
        <p:spPr>
          <a:xfrm>
            <a:off x="470550" y="352850"/>
            <a:ext cx="6708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</a:pPr>
            <a:r>
              <a:rPr b="1" i="0" lang="en" sz="2800" u="none" cap="none" strike="noStrik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rPr>
              <a:t>Set up of the project</a:t>
            </a:r>
            <a:endParaRPr b="1" i="0" sz="2800" u="none" cap="none" strike="noStrike">
              <a:solidFill>
                <a:schemeClr val="dk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77" name="Google Shape;177;p5"/>
          <p:cNvSpPr txBox="1"/>
          <p:nvPr/>
        </p:nvSpPr>
        <p:spPr>
          <a:xfrm>
            <a:off x="470550" y="1387725"/>
            <a:ext cx="8104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2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 order to create a custom node for Node-RED that uses ML some </a:t>
            </a:r>
            <a:r>
              <a:rPr b="1" i="0" lang="en" sz="22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installations </a:t>
            </a:r>
            <a:r>
              <a:rPr b="0" i="0" lang="en" sz="22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ands </a:t>
            </a:r>
            <a:r>
              <a:rPr b="1" i="0" lang="en" sz="22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tools </a:t>
            </a:r>
            <a:r>
              <a:rPr b="0" i="0" lang="en" sz="22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are required</a:t>
            </a:r>
            <a:endParaRPr b="0" i="0" sz="22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78" name="Google Shape;17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89525" y="3121649"/>
            <a:ext cx="734700" cy="84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43713" y="3121650"/>
            <a:ext cx="848650" cy="84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6750" y="3121651"/>
            <a:ext cx="848652" cy="848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877576" y="3121650"/>
            <a:ext cx="1131534" cy="84865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5"/>
          <p:cNvSpPr txBox="1"/>
          <p:nvPr/>
        </p:nvSpPr>
        <p:spPr>
          <a:xfrm>
            <a:off x="1540025" y="3276575"/>
            <a:ext cx="470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+</a:t>
            </a:r>
            <a:endParaRPr b="1" i="0" sz="23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83" name="Google Shape;183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163056" y="3121658"/>
            <a:ext cx="1131526" cy="848641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5"/>
          <p:cNvSpPr txBox="1"/>
          <p:nvPr/>
        </p:nvSpPr>
        <p:spPr>
          <a:xfrm>
            <a:off x="186425" y="4310525"/>
            <a:ext cx="3421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Because installation of all packages on windows didn’t work</a:t>
            </a:r>
            <a:endParaRPr b="0" i="0" sz="11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85" name="Google Shape;185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231325" y="3121722"/>
            <a:ext cx="734700" cy="84850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5"/>
          <p:cNvSpPr/>
          <p:nvPr/>
        </p:nvSpPr>
        <p:spPr>
          <a:xfrm rot="-5400000">
            <a:off x="1669775" y="2930363"/>
            <a:ext cx="210900" cy="24201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5"/>
          <p:cNvSpPr/>
          <p:nvPr/>
        </p:nvSpPr>
        <p:spPr>
          <a:xfrm rot="-5400000">
            <a:off x="4662600" y="3104650"/>
            <a:ext cx="210900" cy="19422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/>
          <p:nvPr/>
        </p:nvSpPr>
        <p:spPr>
          <a:xfrm rot="-5400000">
            <a:off x="6276075" y="3315625"/>
            <a:ext cx="210900" cy="19422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4043725" y="4183475"/>
            <a:ext cx="1058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For the </a:t>
            </a:r>
            <a:r>
              <a:rPr b="1" i="0" lang="en" sz="11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training </a:t>
            </a:r>
            <a:r>
              <a:rPr b="0" i="0" lang="en" sz="11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of the model</a:t>
            </a:r>
            <a:endParaRPr b="0" i="0" sz="11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90" name="Google Shape;190;p5"/>
          <p:cNvSpPr txBox="1"/>
          <p:nvPr/>
        </p:nvSpPr>
        <p:spPr>
          <a:xfrm>
            <a:off x="5775225" y="4438350"/>
            <a:ext cx="1212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For the </a:t>
            </a:r>
            <a:r>
              <a:rPr b="1" i="0" lang="en" sz="11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creation </a:t>
            </a:r>
            <a:r>
              <a:rPr b="0" i="0" lang="en" sz="11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of the custom </a:t>
            </a:r>
            <a:r>
              <a:rPr b="1" i="0" lang="en" sz="11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node</a:t>
            </a:r>
            <a:endParaRPr b="1" i="0" sz="11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91" name="Google Shape;191;p5"/>
          <p:cNvSpPr txBox="1"/>
          <p:nvPr/>
        </p:nvSpPr>
        <p:spPr>
          <a:xfrm>
            <a:off x="7791425" y="4115825"/>
            <a:ext cx="12126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Environment </a:t>
            </a:r>
            <a:r>
              <a:rPr b="0" i="0" lang="en" sz="11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 which the node is deployed</a:t>
            </a:r>
            <a:endParaRPr b="0" i="0" sz="11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g10e45d215ed_0_37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g10e45d215ed_0_37"/>
          <p:cNvCxnSpPr/>
          <p:nvPr/>
        </p:nvCxnSpPr>
        <p:spPr>
          <a:xfrm>
            <a:off x="0" y="10847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8" name="Google Shape;198;g10e45d215ed_0_37"/>
          <p:cNvSpPr txBox="1"/>
          <p:nvPr>
            <p:ph idx="4294967295" type="ctrTitle"/>
          </p:nvPr>
        </p:nvSpPr>
        <p:spPr>
          <a:xfrm>
            <a:off x="470550" y="352850"/>
            <a:ext cx="6708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</a:pPr>
            <a:r>
              <a:rPr b="1" i="0" lang="en" sz="2800" u="none" cap="none" strike="noStrik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rPr>
              <a:t>Creation of ML model - DATASET</a:t>
            </a:r>
            <a:endParaRPr b="1" i="0" sz="2800" u="none" cap="none" strike="noStrike">
              <a:solidFill>
                <a:schemeClr val="dk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9" name="Google Shape;199;g10e45d215ed_0_37"/>
          <p:cNvSpPr txBox="1"/>
          <p:nvPr/>
        </p:nvSpPr>
        <p:spPr>
          <a:xfrm>
            <a:off x="231000" y="1299050"/>
            <a:ext cx="8725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" sz="23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Initially the dataset was composed of </a:t>
            </a:r>
            <a:r>
              <a:rPr b="1" i="0" lang="en" sz="23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60 images</a:t>
            </a:r>
            <a:r>
              <a:rPr b="0" i="0" lang="en" sz="23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taken with </a:t>
            </a:r>
            <a:r>
              <a:rPr b="1" i="0" lang="en" sz="23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my webcam</a:t>
            </a:r>
            <a:endParaRPr b="1" i="0" sz="23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00" name="Google Shape;200;g10e45d215ed_0_37"/>
          <p:cNvSpPr txBox="1"/>
          <p:nvPr/>
        </p:nvSpPr>
        <p:spPr>
          <a:xfrm>
            <a:off x="328550" y="2107475"/>
            <a:ext cx="82329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Problems: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Images were all similar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Number of images was too low (even with augmentation)</a:t>
            </a:r>
            <a:endParaRPr b="1" i="0" sz="19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01" name="Google Shape;201;g10e45d215ed_0_37"/>
          <p:cNvSpPr txBox="1"/>
          <p:nvPr/>
        </p:nvSpPr>
        <p:spPr>
          <a:xfrm>
            <a:off x="328550" y="3936275"/>
            <a:ext cx="8232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The training performed was 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not robust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and had 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poor performances</a:t>
            </a:r>
            <a:endParaRPr b="1" i="0" sz="19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02" name="Google Shape;202;g10e45d215ed_0_37"/>
          <p:cNvSpPr txBox="1"/>
          <p:nvPr/>
        </p:nvSpPr>
        <p:spPr>
          <a:xfrm>
            <a:off x="181132" y="1302743"/>
            <a:ext cx="8725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Solution:</a:t>
            </a:r>
            <a:r>
              <a:rPr b="0" i="0" lang="en" sz="23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download bigger datasets from kaggle.com</a:t>
            </a:r>
            <a:endParaRPr b="1" i="0" sz="23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03" name="Google Shape;203;g10e45d215ed_0_37"/>
          <p:cNvSpPr txBox="1"/>
          <p:nvPr/>
        </p:nvSpPr>
        <p:spPr>
          <a:xfrm>
            <a:off x="333525" y="2114436"/>
            <a:ext cx="82329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</a:pP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Total 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images: 7993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Images labeled “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with_mask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”: 3945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Images labeled “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witouth_mask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”: 4048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No augmentation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All images are 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resized 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 224x224 pixel (using roboflow.com)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204" name="Google Shape;204;g10e45d215ed_0_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85800" y="1770425"/>
            <a:ext cx="2682825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7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7"/>
          <p:cNvSpPr txBox="1"/>
          <p:nvPr>
            <p:ph idx="4294967295" type="ctrTitle"/>
          </p:nvPr>
        </p:nvSpPr>
        <p:spPr>
          <a:xfrm>
            <a:off x="470550" y="352850"/>
            <a:ext cx="6708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</a:pPr>
            <a:r>
              <a:rPr b="1" i="0" lang="en" sz="2800" u="none" cap="none" strike="noStrike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rPr>
              <a:t>Creation of ML model - TRAINING</a:t>
            </a:r>
            <a:endParaRPr b="1" i="0" sz="2800" u="none" cap="none" strike="noStrike">
              <a:solidFill>
                <a:schemeClr val="dk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211" name="Google Shape;211;p7"/>
          <p:cNvCxnSpPr/>
          <p:nvPr/>
        </p:nvCxnSpPr>
        <p:spPr>
          <a:xfrm>
            <a:off x="0" y="10847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2" name="Google Shape;212;p7"/>
          <p:cNvSpPr txBox="1"/>
          <p:nvPr/>
        </p:nvSpPr>
        <p:spPr>
          <a:xfrm>
            <a:off x="333525" y="2114436"/>
            <a:ext cx="82329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</a:pP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Type 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of NN: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CNN</a:t>
            </a:r>
            <a:endParaRPr b="1" i="0" sz="19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Performs 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binary classification </a:t>
            </a:r>
            <a:r>
              <a:rPr lang="en" sz="19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(“with_mask” and “without_mask”)</a:t>
            </a:r>
            <a:endParaRPr i="0" sz="19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Model based on </a:t>
            </a: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MobileNet_V2 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(enhanced performance on mobile devices)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Epochs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5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Final accuracy: 99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8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8"/>
          <p:cNvSpPr txBox="1"/>
          <p:nvPr>
            <p:ph type="ctrTitle"/>
          </p:nvPr>
        </p:nvSpPr>
        <p:spPr>
          <a:xfrm>
            <a:off x="470550" y="352850"/>
            <a:ext cx="4972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700">
                <a:solidFill>
                  <a:schemeClr val="dk2"/>
                </a:solidFill>
              </a:rPr>
              <a:t>Creation of node</a:t>
            </a:r>
            <a:endParaRPr sz="2700">
              <a:solidFill>
                <a:schemeClr val="dk2"/>
              </a:solidFill>
            </a:endParaRPr>
          </a:p>
        </p:txBody>
      </p:sp>
      <p:cxnSp>
        <p:nvCxnSpPr>
          <p:cNvPr id="219" name="Google Shape;219;p8"/>
          <p:cNvCxnSpPr/>
          <p:nvPr/>
        </p:nvCxnSpPr>
        <p:spPr>
          <a:xfrm>
            <a:off x="0" y="10847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0" name="Google Shape;220;p8"/>
          <p:cNvSpPr txBox="1"/>
          <p:nvPr/>
        </p:nvSpPr>
        <p:spPr>
          <a:xfrm>
            <a:off x="284850" y="1396950"/>
            <a:ext cx="6445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19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The custom node behaviour can be divided in 3 functions: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21" name="Google Shape;221;p8"/>
          <p:cNvSpPr/>
          <p:nvPr/>
        </p:nvSpPr>
        <p:spPr>
          <a:xfrm>
            <a:off x="2001900" y="3989975"/>
            <a:ext cx="1909800" cy="88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Transform msg.payload into tensor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Reshape tensor to 224x224 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Cast tensor to float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8"/>
          <p:cNvSpPr/>
          <p:nvPr/>
        </p:nvSpPr>
        <p:spPr>
          <a:xfrm>
            <a:off x="4640100" y="4086125"/>
            <a:ext cx="2410500" cy="695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Call the TF function model.predict and obtain a tensor with the prediction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8"/>
          <p:cNvSpPr/>
          <p:nvPr/>
        </p:nvSpPr>
        <p:spPr>
          <a:xfrm>
            <a:off x="6575300" y="2544800"/>
            <a:ext cx="2410500" cy="113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Extract relevant info from prediction tensor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Create JSON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JSON file is created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Store inside JSON: label predicted, score, available labels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Store JSON inside msg.payload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8"/>
          <p:cNvSpPr txBox="1"/>
          <p:nvPr>
            <p:ph type="ctrTitle"/>
          </p:nvPr>
        </p:nvSpPr>
        <p:spPr>
          <a:xfrm>
            <a:off x="997050" y="4468575"/>
            <a:ext cx="10821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lang="en" sz="700">
                <a:solidFill>
                  <a:schemeClr val="dk2"/>
                </a:solidFill>
              </a:rPr>
              <a:t>Image = msg.payload</a:t>
            </a:r>
            <a:endParaRPr b="0" sz="700">
              <a:solidFill>
                <a:schemeClr val="dk2"/>
              </a:solidFill>
            </a:endParaRPr>
          </a:p>
        </p:txBody>
      </p:sp>
      <p:cxnSp>
        <p:nvCxnSpPr>
          <p:cNvPr id="225" name="Google Shape;225;p8"/>
          <p:cNvCxnSpPr>
            <a:stCxn id="221" idx="3"/>
            <a:endCxn id="222" idx="1"/>
          </p:cNvCxnSpPr>
          <p:nvPr/>
        </p:nvCxnSpPr>
        <p:spPr>
          <a:xfrm>
            <a:off x="3911700" y="4433675"/>
            <a:ext cx="72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26" name="Google Shape;226;p8"/>
          <p:cNvSpPr/>
          <p:nvPr/>
        </p:nvSpPr>
        <p:spPr>
          <a:xfrm>
            <a:off x="7356650" y="989950"/>
            <a:ext cx="847800" cy="81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7" name="Google Shape;227;p8"/>
          <p:cNvCxnSpPr>
            <a:stCxn id="223" idx="0"/>
            <a:endCxn id="226" idx="2"/>
          </p:cNvCxnSpPr>
          <p:nvPr/>
        </p:nvCxnSpPr>
        <p:spPr>
          <a:xfrm rot="10800000">
            <a:off x="7780550" y="1799900"/>
            <a:ext cx="0" cy="74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28" name="Google Shape;228;p8"/>
          <p:cNvSpPr/>
          <p:nvPr/>
        </p:nvSpPr>
        <p:spPr>
          <a:xfrm>
            <a:off x="2079150" y="3989975"/>
            <a:ext cx="997500" cy="22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n" sz="800"/>
              <a:t>PRE PROCESS</a:t>
            </a:r>
            <a:endParaRPr b="1" i="0" sz="800" u="none" cap="none" strike="noStrike">
              <a:solidFill>
                <a:srgbClr val="000000"/>
              </a:solidFill>
            </a:endParaRPr>
          </a:p>
        </p:txBody>
      </p:sp>
      <p:sp>
        <p:nvSpPr>
          <p:cNvPr id="229" name="Google Shape;229;p8"/>
          <p:cNvSpPr/>
          <p:nvPr/>
        </p:nvSpPr>
        <p:spPr>
          <a:xfrm>
            <a:off x="4760475" y="4086125"/>
            <a:ext cx="997500" cy="22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n" sz="800"/>
              <a:t>PREDICTION</a:t>
            </a:r>
            <a:endParaRPr b="1" i="0" sz="800" u="none" cap="none" strike="noStrike">
              <a:solidFill>
                <a:srgbClr val="000000"/>
              </a:solidFill>
            </a:endParaRPr>
          </a:p>
        </p:txBody>
      </p:sp>
      <p:sp>
        <p:nvSpPr>
          <p:cNvPr id="230" name="Google Shape;230;p8"/>
          <p:cNvSpPr/>
          <p:nvPr/>
        </p:nvSpPr>
        <p:spPr>
          <a:xfrm>
            <a:off x="6783000" y="2544800"/>
            <a:ext cx="997500" cy="22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n" sz="800"/>
              <a:t>OUT PROCESS</a:t>
            </a:r>
            <a:endParaRPr b="1" i="0" sz="800" u="none" cap="none" strike="noStrike">
              <a:solidFill>
                <a:srgbClr val="000000"/>
              </a:solidFill>
            </a:endParaRPr>
          </a:p>
        </p:txBody>
      </p:sp>
      <p:cxnSp>
        <p:nvCxnSpPr>
          <p:cNvPr id="231" name="Google Shape;231;p8"/>
          <p:cNvCxnSpPr>
            <a:stCxn id="222" idx="3"/>
          </p:cNvCxnSpPr>
          <p:nvPr/>
        </p:nvCxnSpPr>
        <p:spPr>
          <a:xfrm flipH="1" rot="10800000">
            <a:off x="7050600" y="4023875"/>
            <a:ext cx="793200" cy="409800"/>
          </a:xfrm>
          <a:prstGeom prst="bentConnector3">
            <a:avLst>
              <a:gd fmla="val 9998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8"/>
          <p:cNvCxnSpPr/>
          <p:nvPr/>
        </p:nvCxnSpPr>
        <p:spPr>
          <a:xfrm rot="10800000">
            <a:off x="7843800" y="3683300"/>
            <a:ext cx="0" cy="3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3" name="Google Shape;23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5963" y="1270488"/>
            <a:ext cx="475375" cy="47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8"/>
          <p:cNvSpPr/>
          <p:nvPr/>
        </p:nvSpPr>
        <p:spPr>
          <a:xfrm>
            <a:off x="7460600" y="989950"/>
            <a:ext cx="639900" cy="22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n" sz="800"/>
              <a:t>OUTPUT</a:t>
            </a:r>
            <a:endParaRPr b="1" i="0" sz="800" u="none" cap="none" strike="noStrike">
              <a:solidFill>
                <a:srgbClr val="000000"/>
              </a:solidFill>
            </a:endParaRPr>
          </a:p>
        </p:txBody>
      </p:sp>
      <p:sp>
        <p:nvSpPr>
          <p:cNvPr id="235" name="Google Shape;235;p8"/>
          <p:cNvSpPr/>
          <p:nvPr/>
        </p:nvSpPr>
        <p:spPr>
          <a:xfrm>
            <a:off x="72025" y="4028675"/>
            <a:ext cx="847800" cy="81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8"/>
          <p:cNvSpPr/>
          <p:nvPr/>
        </p:nvSpPr>
        <p:spPr>
          <a:xfrm>
            <a:off x="175975" y="4028675"/>
            <a:ext cx="639900" cy="22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n" sz="800"/>
              <a:t>INPUT</a:t>
            </a:r>
            <a:endParaRPr b="1" i="0" sz="800" u="none" cap="none" strike="noStrike">
              <a:solidFill>
                <a:srgbClr val="000000"/>
              </a:solidFill>
            </a:endParaRPr>
          </a:p>
        </p:txBody>
      </p:sp>
      <p:pic>
        <p:nvPicPr>
          <p:cNvPr id="237" name="Google Shape;237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113" y="4387900"/>
            <a:ext cx="427622" cy="3414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8"/>
          <p:cNvCxnSpPr>
            <a:stCxn id="235" idx="3"/>
            <a:endCxn id="221" idx="1"/>
          </p:cNvCxnSpPr>
          <p:nvPr/>
        </p:nvCxnSpPr>
        <p:spPr>
          <a:xfrm>
            <a:off x="919825" y="4433675"/>
            <a:ext cx="108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39" name="Google Shape;239;p8"/>
          <p:cNvSpPr txBox="1"/>
          <p:nvPr/>
        </p:nvSpPr>
        <p:spPr>
          <a:xfrm>
            <a:off x="285330" y="1977250"/>
            <a:ext cx="267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 Light"/>
              <a:buChar char="●"/>
            </a:pPr>
            <a:r>
              <a:rPr b="1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Input </a:t>
            </a:r>
            <a:r>
              <a:rPr b="0" i="0" lang="en" sz="1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pre-process</a:t>
            </a:r>
            <a:endParaRPr b="0" i="0" sz="19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40" name="Google Shape;240;p8"/>
          <p:cNvSpPr txBox="1"/>
          <p:nvPr/>
        </p:nvSpPr>
        <p:spPr>
          <a:xfrm>
            <a:off x="285330" y="2554750"/>
            <a:ext cx="284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"/>
              <a:buChar char="●"/>
            </a:pPr>
            <a:r>
              <a:rPr lang="en" sz="19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Perform </a:t>
            </a:r>
            <a:r>
              <a:rPr b="1" lang="en" sz="19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prediction </a:t>
            </a:r>
            <a:endParaRPr b="1" i="0" sz="19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41" name="Google Shape;241;p8"/>
          <p:cNvSpPr txBox="1"/>
          <p:nvPr/>
        </p:nvSpPr>
        <p:spPr>
          <a:xfrm>
            <a:off x="282603" y="3127896"/>
            <a:ext cx="284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 Condensed"/>
              <a:buChar char="●"/>
            </a:pPr>
            <a:r>
              <a:rPr b="1" lang="en" sz="19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Output </a:t>
            </a:r>
            <a:r>
              <a:rPr lang="en" sz="19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process</a:t>
            </a:r>
            <a:endParaRPr b="1" i="0" sz="1900" u="none" cap="none" strike="noStrike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g10e45d215ed_0_1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10e45d215ed_0_1"/>
          <p:cNvSpPr txBox="1"/>
          <p:nvPr>
            <p:ph type="ctrTitle"/>
          </p:nvPr>
        </p:nvSpPr>
        <p:spPr>
          <a:xfrm>
            <a:off x="470550" y="352850"/>
            <a:ext cx="6108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700">
                <a:solidFill>
                  <a:schemeClr val="dk2"/>
                </a:solidFill>
              </a:rPr>
              <a:t>Demo in Node-RED</a:t>
            </a:r>
            <a:endParaRPr sz="2700">
              <a:solidFill>
                <a:schemeClr val="dk2"/>
              </a:solidFill>
            </a:endParaRPr>
          </a:p>
        </p:txBody>
      </p:sp>
      <p:cxnSp>
        <p:nvCxnSpPr>
          <p:cNvPr id="248" name="Google Shape;248;g10e45d215ed_0_1"/>
          <p:cNvCxnSpPr/>
          <p:nvPr/>
        </p:nvCxnSpPr>
        <p:spPr>
          <a:xfrm>
            <a:off x="0" y="10847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9" name="Google Shape;249;g10e45d215ed_0_1"/>
          <p:cNvSpPr txBox="1"/>
          <p:nvPr/>
        </p:nvSpPr>
        <p:spPr>
          <a:xfrm>
            <a:off x="284850" y="1396950"/>
            <a:ext cx="6445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The actions to follow for using the node are: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50" name="Google Shape;250;g10e45d215ed_0_1"/>
          <p:cNvSpPr txBox="1"/>
          <p:nvPr/>
        </p:nvSpPr>
        <p:spPr>
          <a:xfrm>
            <a:off x="284850" y="1930350"/>
            <a:ext cx="6445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 Light"/>
              <a:buChar char="●"/>
            </a:pPr>
            <a:r>
              <a:rPr b="0" i="0" lang="en" sz="20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the node in the flow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51" name="Google Shape;251;g10e45d215ed_0_1"/>
          <p:cNvSpPr txBox="1"/>
          <p:nvPr/>
        </p:nvSpPr>
        <p:spPr>
          <a:xfrm>
            <a:off x="284850" y="2387550"/>
            <a:ext cx="6445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 Light"/>
              <a:buChar char="●"/>
            </a:pPr>
            <a:r>
              <a:rPr b="0" i="0" lang="en" sz="20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the correct node parameters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52" name="Google Shape;252;g10e45d215ed_0_1"/>
          <p:cNvSpPr txBox="1"/>
          <p:nvPr/>
        </p:nvSpPr>
        <p:spPr>
          <a:xfrm>
            <a:off x="284850" y="2844750"/>
            <a:ext cx="6445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 Light"/>
              <a:buChar char="●"/>
            </a:pPr>
            <a:r>
              <a:rPr b="0" i="0" lang="en" sz="20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Connect the external nodes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53" name="Google Shape;253;g10e45d215ed_0_1"/>
          <p:cNvSpPr txBox="1"/>
          <p:nvPr/>
        </p:nvSpPr>
        <p:spPr>
          <a:xfrm>
            <a:off x="284850" y="3301950"/>
            <a:ext cx="6445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 Light"/>
              <a:buChar char="●"/>
            </a:pPr>
            <a:r>
              <a:rPr b="0" i="0" lang="en" sz="20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Deploy the node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54" name="Google Shape;254;g10e45d215ed_0_1"/>
          <p:cNvSpPr txBox="1"/>
          <p:nvPr/>
        </p:nvSpPr>
        <p:spPr>
          <a:xfrm>
            <a:off x="284850" y="3759150"/>
            <a:ext cx="6445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 Condensed Light"/>
              <a:buChar char="●"/>
            </a:pPr>
            <a:r>
              <a:rPr b="0" i="0" lang="en" sz="2000" u="none" cap="none" strike="noStrike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Load a picture/take a picture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255" name="Google Shape;255;g10e45d215ed_0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84675" y="2066650"/>
            <a:ext cx="4624327" cy="211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10e45d215ed_0_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84678" y="2066648"/>
            <a:ext cx="4624327" cy="2112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g10e45d215ed_0_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84675" y="2066650"/>
            <a:ext cx="4597465" cy="2112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g10e45d215ed_0_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384675" y="2066652"/>
            <a:ext cx="4597474" cy="2115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10e45d215ed_0_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384675" y="2066635"/>
            <a:ext cx="4624325" cy="212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g10e45d215ed_0_15"/>
          <p:cNvPicPr preferRelativeResize="0"/>
          <p:nvPr/>
        </p:nvPicPr>
        <p:blipFill rotWithShape="1">
          <a:blip r:embed="rId3">
            <a:alphaModFix amt="81000"/>
          </a:blip>
          <a:srcRect b="16574" l="0" r="0" t="20784"/>
          <a:stretch/>
        </p:blipFill>
        <p:spPr>
          <a:xfrm>
            <a:off x="7308625" y="0"/>
            <a:ext cx="1835374" cy="6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10e45d215ed_0_15"/>
          <p:cNvSpPr txBox="1"/>
          <p:nvPr>
            <p:ph type="ctrTitle"/>
          </p:nvPr>
        </p:nvSpPr>
        <p:spPr>
          <a:xfrm>
            <a:off x="470550" y="352850"/>
            <a:ext cx="4972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700">
                <a:solidFill>
                  <a:schemeClr val="dk2"/>
                </a:solidFill>
              </a:rPr>
              <a:t>Flexibility of the node</a:t>
            </a:r>
            <a:endParaRPr sz="2700">
              <a:solidFill>
                <a:schemeClr val="dk2"/>
              </a:solidFill>
            </a:endParaRPr>
          </a:p>
        </p:txBody>
      </p:sp>
      <p:cxnSp>
        <p:nvCxnSpPr>
          <p:cNvPr id="266" name="Google Shape;266;g10e45d215ed_0_15"/>
          <p:cNvCxnSpPr/>
          <p:nvPr/>
        </p:nvCxnSpPr>
        <p:spPr>
          <a:xfrm>
            <a:off x="0" y="1084750"/>
            <a:ext cx="51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7" name="Google Shape;267;g10e45d215ed_0_15"/>
          <p:cNvSpPr txBox="1"/>
          <p:nvPr/>
        </p:nvSpPr>
        <p:spPr>
          <a:xfrm>
            <a:off x="284850" y="1244550"/>
            <a:ext cx="85731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0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Since the TF function </a:t>
            </a:r>
            <a:r>
              <a:rPr b="1" lang="en"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LoadGraphModel </a:t>
            </a:r>
            <a:r>
              <a:rPr lang="en" sz="20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requires the specification of just a </a:t>
            </a:r>
            <a:r>
              <a:rPr b="1" lang="en"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link </a:t>
            </a:r>
            <a:r>
              <a:rPr lang="en" sz="20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for loading the model, it’s possible to load any type of classification model from the web.</a:t>
            </a:r>
            <a:endParaRPr b="0" i="0" sz="20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68" name="Google Shape;268;g10e45d215ed_0_15"/>
          <p:cNvSpPr txBox="1"/>
          <p:nvPr/>
        </p:nvSpPr>
        <p:spPr>
          <a:xfrm>
            <a:off x="331875" y="2781825"/>
            <a:ext cx="823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n" sz="1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Test 1:</a:t>
            </a:r>
            <a:r>
              <a:rPr lang="en" sz="18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classification of dogs and cats</a:t>
            </a:r>
            <a:endParaRPr b="0" i="0" sz="18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69" name="Google Shape;269;g10e45d215ed_0_15"/>
          <p:cNvSpPr txBox="1"/>
          <p:nvPr/>
        </p:nvSpPr>
        <p:spPr>
          <a:xfrm>
            <a:off x="331875" y="3424400"/>
            <a:ext cx="82362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n" sz="1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Test 2:</a:t>
            </a:r>
            <a:r>
              <a:rPr lang="en" sz="18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classification of mask images (3 classes)</a:t>
            </a:r>
            <a:endParaRPr sz="18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“with_mask”, “without_mask”, “incorrect_mask”</a:t>
            </a:r>
            <a:endParaRPr b="0" i="0" sz="18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70" name="Google Shape;270;g10e45d215ed_0_15"/>
          <p:cNvSpPr txBox="1"/>
          <p:nvPr/>
        </p:nvSpPr>
        <p:spPr>
          <a:xfrm>
            <a:off x="331875" y="2181600"/>
            <a:ext cx="823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 loaded other classification model on my GitHub repository</a:t>
            </a:r>
            <a:endParaRPr i="0" sz="1800" u="none" cap="none" strike="noStrike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271" name="Google Shape;271;g10e45d215ed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8725" y="2615200"/>
            <a:ext cx="3550599" cy="228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g10e45d215ed_0_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1062" y="2643300"/>
            <a:ext cx="4145916" cy="153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g10e45d215ed_0_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10150" y="2643300"/>
            <a:ext cx="4126826" cy="15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